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4" r:id="rId5"/>
    <p:sldId id="267" r:id="rId6"/>
    <p:sldId id="275" r:id="rId7"/>
    <p:sldId id="276" r:id="rId8"/>
    <p:sldId id="277" r:id="rId9"/>
    <p:sldId id="278" r:id="rId10"/>
    <p:sldId id="268" r:id="rId11"/>
    <p:sldId id="269" r:id="rId12"/>
    <p:sldId id="279" r:id="rId13"/>
    <p:sldId id="281" r:id="rId14"/>
    <p:sldId id="270" r:id="rId15"/>
    <p:sldId id="280" r:id="rId16"/>
    <p:sldId id="262" r:id="rId17"/>
    <p:sldId id="282" r:id="rId18"/>
    <p:sldId id="283" r:id="rId19"/>
    <p:sldId id="264" r:id="rId20"/>
    <p:sldId id="284" r:id="rId21"/>
    <p:sldId id="285" r:id="rId22"/>
    <p:sldId id="286" r:id="rId23"/>
    <p:sldId id="272" r:id="rId24"/>
    <p:sldId id="288" r:id="rId25"/>
    <p:sldId id="289" r:id="rId26"/>
    <p:sldId id="273" r:id="rId27"/>
    <p:sldId id="28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71C5B26-B4AC-4960-9BB6-E7661A08A62A}" type="datetimeFigureOut">
              <a:rPr lang="en-US" smtClean="0"/>
              <a:t>25/05/2024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B6EFA2-A155-483A-B933-4E5F9A3E30BC}" type="slidenum">
              <a:rPr lang="en-US" smtClean="0"/>
              <a:t>‹#›</a:t>
            </a:fld>
            <a:endParaRPr lang="en-US"/>
          </a:p>
        </p:txBody>
      </p:sp>
    </p:spTree>
    <p:extLst>
      <p:ext uri="{BB962C8B-B14F-4D97-AF65-F5344CB8AC3E}">
        <p14:creationId xmlns:p14="http://schemas.microsoft.com/office/powerpoint/2010/main" val="1942311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1C5B26-B4AC-4960-9BB6-E7661A08A62A}" type="datetimeFigureOut">
              <a:rPr lang="en-US" smtClean="0"/>
              <a:t>25/05/2024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B6EFA2-A155-483A-B933-4E5F9A3E30BC}" type="slidenum">
              <a:rPr lang="en-US" smtClean="0"/>
              <a:t>‹#›</a:t>
            </a:fld>
            <a:endParaRPr lang="en-US"/>
          </a:p>
        </p:txBody>
      </p:sp>
    </p:spTree>
    <p:extLst>
      <p:ext uri="{BB962C8B-B14F-4D97-AF65-F5344CB8AC3E}">
        <p14:creationId xmlns:p14="http://schemas.microsoft.com/office/powerpoint/2010/main" val="2116445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1C5B26-B4AC-4960-9BB6-E7661A08A62A}" type="datetimeFigureOut">
              <a:rPr lang="en-US" smtClean="0"/>
              <a:t>25/05/2024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B6EFA2-A155-483A-B933-4E5F9A3E30BC}" type="slidenum">
              <a:rPr lang="en-US" smtClean="0"/>
              <a:t>‹#›</a:t>
            </a:fld>
            <a:endParaRPr lang="en-US"/>
          </a:p>
        </p:txBody>
      </p:sp>
    </p:spTree>
    <p:extLst>
      <p:ext uri="{BB962C8B-B14F-4D97-AF65-F5344CB8AC3E}">
        <p14:creationId xmlns:p14="http://schemas.microsoft.com/office/powerpoint/2010/main" val="4004663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1C5B26-B4AC-4960-9BB6-E7661A08A62A}" type="datetimeFigureOut">
              <a:rPr lang="en-US" smtClean="0"/>
              <a:t>25/05/2024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B6EFA2-A155-483A-B933-4E5F9A3E30BC}" type="slidenum">
              <a:rPr lang="en-US" smtClean="0"/>
              <a:t>‹#›</a:t>
            </a:fld>
            <a:endParaRPr lang="en-US"/>
          </a:p>
        </p:txBody>
      </p:sp>
    </p:spTree>
    <p:extLst>
      <p:ext uri="{BB962C8B-B14F-4D97-AF65-F5344CB8AC3E}">
        <p14:creationId xmlns:p14="http://schemas.microsoft.com/office/powerpoint/2010/main" val="619850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71C5B26-B4AC-4960-9BB6-E7661A08A62A}" type="datetimeFigureOut">
              <a:rPr lang="en-US" smtClean="0"/>
              <a:t>25/05/2024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B6EFA2-A155-483A-B933-4E5F9A3E30BC}" type="slidenum">
              <a:rPr lang="en-US" smtClean="0"/>
              <a:t>‹#›</a:t>
            </a:fld>
            <a:endParaRPr lang="en-US"/>
          </a:p>
        </p:txBody>
      </p:sp>
    </p:spTree>
    <p:extLst>
      <p:ext uri="{BB962C8B-B14F-4D97-AF65-F5344CB8AC3E}">
        <p14:creationId xmlns:p14="http://schemas.microsoft.com/office/powerpoint/2010/main" val="688604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71C5B26-B4AC-4960-9BB6-E7661A08A62A}" type="datetimeFigureOut">
              <a:rPr lang="en-US" smtClean="0"/>
              <a:t>25/05/2024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B6EFA2-A155-483A-B933-4E5F9A3E30BC}" type="slidenum">
              <a:rPr lang="en-US" smtClean="0"/>
              <a:t>‹#›</a:t>
            </a:fld>
            <a:endParaRPr lang="en-US"/>
          </a:p>
        </p:txBody>
      </p:sp>
    </p:spTree>
    <p:extLst>
      <p:ext uri="{BB962C8B-B14F-4D97-AF65-F5344CB8AC3E}">
        <p14:creationId xmlns:p14="http://schemas.microsoft.com/office/powerpoint/2010/main" val="2950393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71C5B26-B4AC-4960-9BB6-E7661A08A62A}" type="datetimeFigureOut">
              <a:rPr lang="en-US" smtClean="0"/>
              <a:t>25/05/2024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B6EFA2-A155-483A-B933-4E5F9A3E30BC}" type="slidenum">
              <a:rPr lang="en-US" smtClean="0"/>
              <a:t>‹#›</a:t>
            </a:fld>
            <a:endParaRPr lang="en-US"/>
          </a:p>
        </p:txBody>
      </p:sp>
    </p:spTree>
    <p:extLst>
      <p:ext uri="{BB962C8B-B14F-4D97-AF65-F5344CB8AC3E}">
        <p14:creationId xmlns:p14="http://schemas.microsoft.com/office/powerpoint/2010/main" val="1474011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71C5B26-B4AC-4960-9BB6-E7661A08A62A}" type="datetimeFigureOut">
              <a:rPr lang="en-US" smtClean="0"/>
              <a:t>25/05/2024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B6EFA2-A155-483A-B933-4E5F9A3E30BC}" type="slidenum">
              <a:rPr lang="en-US" smtClean="0"/>
              <a:t>‹#›</a:t>
            </a:fld>
            <a:endParaRPr lang="en-US"/>
          </a:p>
        </p:txBody>
      </p:sp>
    </p:spTree>
    <p:extLst>
      <p:ext uri="{BB962C8B-B14F-4D97-AF65-F5344CB8AC3E}">
        <p14:creationId xmlns:p14="http://schemas.microsoft.com/office/powerpoint/2010/main" val="1971576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1C5B26-B4AC-4960-9BB6-E7661A08A62A}" type="datetimeFigureOut">
              <a:rPr lang="en-US" smtClean="0"/>
              <a:t>25/05/2024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B6EFA2-A155-483A-B933-4E5F9A3E30BC}" type="slidenum">
              <a:rPr lang="en-US" smtClean="0"/>
              <a:t>‹#›</a:t>
            </a:fld>
            <a:endParaRPr lang="en-US"/>
          </a:p>
        </p:txBody>
      </p:sp>
    </p:spTree>
    <p:extLst>
      <p:ext uri="{BB962C8B-B14F-4D97-AF65-F5344CB8AC3E}">
        <p14:creationId xmlns:p14="http://schemas.microsoft.com/office/powerpoint/2010/main" val="3166965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1C5B26-B4AC-4960-9BB6-E7661A08A62A}" type="datetimeFigureOut">
              <a:rPr lang="en-US" smtClean="0"/>
              <a:t>25/05/2024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B6EFA2-A155-483A-B933-4E5F9A3E30BC}" type="slidenum">
              <a:rPr lang="en-US" smtClean="0"/>
              <a:t>‹#›</a:t>
            </a:fld>
            <a:endParaRPr lang="en-US"/>
          </a:p>
        </p:txBody>
      </p:sp>
    </p:spTree>
    <p:extLst>
      <p:ext uri="{BB962C8B-B14F-4D97-AF65-F5344CB8AC3E}">
        <p14:creationId xmlns:p14="http://schemas.microsoft.com/office/powerpoint/2010/main" val="18106303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1C5B26-B4AC-4960-9BB6-E7661A08A62A}" type="datetimeFigureOut">
              <a:rPr lang="en-US" smtClean="0"/>
              <a:t>25/05/2024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B6EFA2-A155-483A-B933-4E5F9A3E30BC}" type="slidenum">
              <a:rPr lang="en-US" smtClean="0"/>
              <a:t>‹#›</a:t>
            </a:fld>
            <a:endParaRPr lang="en-US"/>
          </a:p>
        </p:txBody>
      </p:sp>
    </p:spTree>
    <p:extLst>
      <p:ext uri="{BB962C8B-B14F-4D97-AF65-F5344CB8AC3E}">
        <p14:creationId xmlns:p14="http://schemas.microsoft.com/office/powerpoint/2010/main" val="4086651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1C5B26-B4AC-4960-9BB6-E7661A08A62A}" type="datetimeFigureOut">
              <a:rPr lang="en-US" smtClean="0"/>
              <a:t>25/05/2024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B6EFA2-A155-483A-B933-4E5F9A3E30BC}" type="slidenum">
              <a:rPr lang="en-US" smtClean="0"/>
              <a:t>‹#›</a:t>
            </a:fld>
            <a:endParaRPr lang="en-US"/>
          </a:p>
        </p:txBody>
      </p:sp>
    </p:spTree>
    <p:extLst>
      <p:ext uri="{BB962C8B-B14F-4D97-AF65-F5344CB8AC3E}">
        <p14:creationId xmlns:p14="http://schemas.microsoft.com/office/powerpoint/2010/main" val="15008337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Melbourne Housing</a:t>
            </a:r>
            <a:br>
              <a:rPr lang="en-US" b="1" dirty="0"/>
            </a:br>
            <a:endParaRPr lang="en-US" dirty="0"/>
          </a:p>
        </p:txBody>
      </p:sp>
      <p:sp>
        <p:nvSpPr>
          <p:cNvPr id="3" name="Subtitle 2"/>
          <p:cNvSpPr>
            <a:spLocks noGrp="1"/>
          </p:cNvSpPr>
          <p:nvPr>
            <p:ph type="subTitle" idx="1"/>
          </p:nvPr>
        </p:nvSpPr>
        <p:spPr/>
        <p:txBody>
          <a:bodyPr/>
          <a:lstStyle/>
          <a:p>
            <a:pPr algn="r"/>
            <a:r>
              <a:rPr lang="en-US" dirty="0" err="1"/>
              <a:t>Marginean</a:t>
            </a:r>
            <a:r>
              <a:rPr lang="en-US" dirty="0"/>
              <a:t> Tudor (511)</a:t>
            </a:r>
          </a:p>
          <a:p>
            <a:pPr algn="r"/>
            <a:r>
              <a:rPr lang="en-US" dirty="0" err="1"/>
              <a:t>Negulescu</a:t>
            </a:r>
            <a:r>
              <a:rPr lang="en-US" dirty="0"/>
              <a:t> Stefan (511)</a:t>
            </a:r>
          </a:p>
        </p:txBody>
      </p:sp>
    </p:spTree>
    <p:extLst>
      <p:ext uri="{BB962C8B-B14F-4D97-AF65-F5344CB8AC3E}">
        <p14:creationId xmlns:p14="http://schemas.microsoft.com/office/powerpoint/2010/main" val="72523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503" y="305230"/>
            <a:ext cx="6533394" cy="6078607"/>
          </a:xfrm>
          <a:prstGeom prst="rect">
            <a:avLst/>
          </a:prstGeom>
        </p:spPr>
      </p:pic>
      <p:sp>
        <p:nvSpPr>
          <p:cNvPr id="5" name="TextBox 4"/>
          <p:cNvSpPr txBox="1"/>
          <p:nvPr/>
        </p:nvSpPr>
        <p:spPr>
          <a:xfrm>
            <a:off x="7323908" y="1489166"/>
            <a:ext cx="4598126" cy="1015663"/>
          </a:xfrm>
          <a:prstGeom prst="rect">
            <a:avLst/>
          </a:prstGeom>
          <a:noFill/>
        </p:spPr>
        <p:txBody>
          <a:bodyPr wrap="square" rtlCol="0">
            <a:spAutoFit/>
          </a:bodyPr>
          <a:lstStyle/>
          <a:p>
            <a:r>
              <a:rPr lang="en-US" sz="2000" dirty="0"/>
              <a:t>The </a:t>
            </a:r>
            <a:r>
              <a:rPr lang="en-US" sz="2000" b="1" dirty="0"/>
              <a:t>Southern Metropolitan Region </a:t>
            </a:r>
            <a:r>
              <a:rPr lang="en-US" sz="2000" dirty="0"/>
              <a:t>is the most expensive one, while </a:t>
            </a:r>
            <a:r>
              <a:rPr lang="en-US" sz="2000" b="1" dirty="0"/>
              <a:t>Western Victoria </a:t>
            </a:r>
            <a:r>
              <a:rPr lang="en-US" sz="2000" dirty="0"/>
              <a:t>is the cheapest.</a:t>
            </a:r>
          </a:p>
        </p:txBody>
      </p:sp>
    </p:spTree>
    <p:extLst>
      <p:ext uri="{BB962C8B-B14F-4D97-AF65-F5344CB8AC3E}">
        <p14:creationId xmlns:p14="http://schemas.microsoft.com/office/powerpoint/2010/main" val="2232743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8696" y="2784859"/>
            <a:ext cx="4954478" cy="3990409"/>
          </a:xfrm>
          <a:prstGeom prst="rect">
            <a:avLst/>
          </a:prstGeom>
        </p:spPr>
      </p:pic>
      <p:sp>
        <p:nvSpPr>
          <p:cNvPr id="6" name="TextBox 5"/>
          <p:cNvSpPr txBox="1"/>
          <p:nvPr/>
        </p:nvSpPr>
        <p:spPr>
          <a:xfrm>
            <a:off x="7071360" y="1684997"/>
            <a:ext cx="4711337" cy="923330"/>
          </a:xfrm>
          <a:prstGeom prst="rect">
            <a:avLst/>
          </a:prstGeom>
          <a:noFill/>
        </p:spPr>
        <p:txBody>
          <a:bodyPr wrap="square" rtlCol="0">
            <a:spAutoFit/>
          </a:bodyPr>
          <a:lstStyle/>
          <a:p>
            <a:r>
              <a:rPr lang="en-US" dirty="0"/>
              <a:t>The majority of the properties are built after </a:t>
            </a:r>
            <a:r>
              <a:rPr lang="en-US" b="1" dirty="0"/>
              <a:t>1950</a:t>
            </a:r>
            <a:r>
              <a:rPr lang="en-US" dirty="0"/>
              <a:t> in 3 main regions, namely </a:t>
            </a:r>
            <a:r>
              <a:rPr lang="en-US" b="1" dirty="0"/>
              <a:t>Northern</a:t>
            </a:r>
            <a:r>
              <a:rPr lang="en-US" dirty="0"/>
              <a:t>, </a:t>
            </a:r>
            <a:r>
              <a:rPr lang="en-US" b="1" dirty="0"/>
              <a:t>Western</a:t>
            </a:r>
            <a:r>
              <a:rPr lang="en-US" dirty="0"/>
              <a:t>, and </a:t>
            </a:r>
            <a:r>
              <a:rPr lang="en-US" b="1" dirty="0"/>
              <a:t>Southern</a:t>
            </a:r>
            <a:r>
              <a:rPr lang="en-US" dirty="0"/>
              <a:t> Metropolitan areas.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355" y="217711"/>
            <a:ext cx="4719773" cy="3857902"/>
          </a:xfrm>
          <a:prstGeom prst="rect">
            <a:avLst/>
          </a:prstGeom>
        </p:spPr>
      </p:pic>
      <p:sp>
        <p:nvSpPr>
          <p:cNvPr id="8" name="TextBox 7"/>
          <p:cNvSpPr txBox="1"/>
          <p:nvPr/>
        </p:nvSpPr>
        <p:spPr>
          <a:xfrm>
            <a:off x="783772" y="4075613"/>
            <a:ext cx="5007428" cy="1200329"/>
          </a:xfrm>
          <a:prstGeom prst="rect">
            <a:avLst/>
          </a:prstGeom>
          <a:noFill/>
        </p:spPr>
        <p:txBody>
          <a:bodyPr wrap="square" rtlCol="0">
            <a:spAutoFit/>
          </a:bodyPr>
          <a:lstStyle/>
          <a:p>
            <a:r>
              <a:rPr lang="en-US" dirty="0"/>
              <a:t>Most of the old buildings are relatively closer to the center and implicitly more expensive than the newer ones. New building are located at a larger distance with respect to the center.</a:t>
            </a:r>
          </a:p>
        </p:txBody>
      </p:sp>
    </p:spTree>
    <p:extLst>
      <p:ext uri="{BB962C8B-B14F-4D97-AF65-F5344CB8AC3E}">
        <p14:creationId xmlns:p14="http://schemas.microsoft.com/office/powerpoint/2010/main" val="2716868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ABC59-9BB6-403A-B81B-9FD1B20FDF8E}"/>
              </a:ext>
            </a:extLst>
          </p:cNvPr>
          <p:cNvSpPr>
            <a:spLocks noGrp="1"/>
          </p:cNvSpPr>
          <p:nvPr>
            <p:ph type="title"/>
          </p:nvPr>
        </p:nvSpPr>
        <p:spPr/>
        <p:txBody>
          <a:bodyPr/>
          <a:lstStyle/>
          <a:p>
            <a:r>
              <a:rPr lang="ro-RO" dirty="0"/>
              <a:t>Temporal analysis</a:t>
            </a:r>
            <a:endParaRPr lang="en-US" dirty="0"/>
          </a:p>
        </p:txBody>
      </p:sp>
      <p:pic>
        <p:nvPicPr>
          <p:cNvPr id="4" name="Content Placeholder 3">
            <a:extLst>
              <a:ext uri="{FF2B5EF4-FFF2-40B4-BE49-F238E27FC236}">
                <a16:creationId xmlns:a16="http://schemas.microsoft.com/office/drawing/2014/main" id="{33C61240-9D43-4D1D-83C7-D9817C966CDE}"/>
              </a:ext>
            </a:extLst>
          </p:cNvPr>
          <p:cNvPicPr>
            <a:picLocks noGrp="1" noChangeAspect="1"/>
          </p:cNvPicPr>
          <p:nvPr>
            <p:ph idx="1"/>
          </p:nvPr>
        </p:nvPicPr>
        <p:blipFill>
          <a:blip r:embed="rId2"/>
          <a:stretch>
            <a:fillRect/>
          </a:stretch>
        </p:blipFill>
        <p:spPr>
          <a:xfrm>
            <a:off x="846393" y="1298833"/>
            <a:ext cx="9516807" cy="5108558"/>
          </a:xfrm>
          <a:prstGeom prst="rect">
            <a:avLst/>
          </a:prstGeom>
        </p:spPr>
      </p:pic>
    </p:spTree>
    <p:extLst>
      <p:ext uri="{BB962C8B-B14F-4D97-AF65-F5344CB8AC3E}">
        <p14:creationId xmlns:p14="http://schemas.microsoft.com/office/powerpoint/2010/main" val="2726975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F3F6E-FAAE-488C-9A82-C82734C24A0D}"/>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8B1F7073-C2E9-4A9F-A303-6BB8673D1DBE}"/>
              </a:ext>
            </a:extLst>
          </p:cNvPr>
          <p:cNvPicPr>
            <a:picLocks noGrp="1" noChangeAspect="1"/>
          </p:cNvPicPr>
          <p:nvPr>
            <p:ph idx="1"/>
          </p:nvPr>
        </p:nvPicPr>
        <p:blipFill>
          <a:blip r:embed="rId2"/>
          <a:stretch>
            <a:fillRect/>
          </a:stretch>
        </p:blipFill>
        <p:spPr>
          <a:xfrm>
            <a:off x="838200" y="237098"/>
            <a:ext cx="10371330" cy="5993654"/>
          </a:xfrm>
          <a:prstGeom prst="rect">
            <a:avLst/>
          </a:prstGeom>
        </p:spPr>
      </p:pic>
    </p:spTree>
    <p:extLst>
      <p:ext uri="{BB962C8B-B14F-4D97-AF65-F5344CB8AC3E}">
        <p14:creationId xmlns:p14="http://schemas.microsoft.com/office/powerpoint/2010/main" val="328864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Temporal analysis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1690688"/>
            <a:ext cx="7548154" cy="4584331"/>
          </a:xfrm>
          <a:prstGeom prst="rect">
            <a:avLst/>
          </a:prstGeom>
        </p:spPr>
      </p:pic>
    </p:spTree>
    <p:extLst>
      <p:ext uri="{BB962C8B-B14F-4D97-AF65-F5344CB8AC3E}">
        <p14:creationId xmlns:p14="http://schemas.microsoft.com/office/powerpoint/2010/main" val="1761491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A5D96-2CC5-4C53-AA8E-DB247EB530E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01172E7-B54D-4BE7-A8BD-581E9CFD55A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CBCF062-C4E3-43F6-B0DB-25146B239618}"/>
              </a:ext>
            </a:extLst>
          </p:cNvPr>
          <p:cNvPicPr>
            <a:picLocks noChangeAspect="1"/>
          </p:cNvPicPr>
          <p:nvPr/>
        </p:nvPicPr>
        <p:blipFill>
          <a:blip r:embed="rId2"/>
          <a:stretch>
            <a:fillRect/>
          </a:stretch>
        </p:blipFill>
        <p:spPr>
          <a:xfrm>
            <a:off x="0" y="67962"/>
            <a:ext cx="12192000" cy="6722075"/>
          </a:xfrm>
          <a:prstGeom prst="rect">
            <a:avLst/>
          </a:prstGeom>
        </p:spPr>
      </p:pic>
    </p:spTree>
    <p:extLst>
      <p:ext uri="{BB962C8B-B14F-4D97-AF65-F5344CB8AC3E}">
        <p14:creationId xmlns:p14="http://schemas.microsoft.com/office/powerpoint/2010/main" val="4049806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269" y="139333"/>
            <a:ext cx="4921874" cy="368944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639" y="3030593"/>
            <a:ext cx="4991541" cy="3741666"/>
          </a:xfrm>
          <a:prstGeom prst="rect">
            <a:avLst/>
          </a:prstGeom>
        </p:spPr>
      </p:pic>
      <p:sp>
        <p:nvSpPr>
          <p:cNvPr id="6" name="TextBox 5"/>
          <p:cNvSpPr txBox="1"/>
          <p:nvPr/>
        </p:nvSpPr>
        <p:spPr>
          <a:xfrm>
            <a:off x="5921829" y="400594"/>
            <a:ext cx="5582194" cy="400110"/>
          </a:xfrm>
          <a:prstGeom prst="rect">
            <a:avLst/>
          </a:prstGeom>
          <a:noFill/>
        </p:spPr>
        <p:txBody>
          <a:bodyPr wrap="square" rtlCol="0">
            <a:spAutoFit/>
          </a:bodyPr>
          <a:lstStyle/>
          <a:p>
            <a:r>
              <a:rPr lang="en-US" sz="2000" dirty="0"/>
              <a:t>The average housing price in </a:t>
            </a:r>
            <a:r>
              <a:rPr lang="en-US" sz="2000" b="1" dirty="0"/>
              <a:t>July</a:t>
            </a:r>
            <a:r>
              <a:rPr lang="en-US" sz="2000" dirty="0"/>
              <a:t> is below average.</a:t>
            </a:r>
          </a:p>
        </p:txBody>
      </p:sp>
      <p:sp>
        <p:nvSpPr>
          <p:cNvPr id="7" name="TextBox 6"/>
          <p:cNvSpPr txBox="1"/>
          <p:nvPr/>
        </p:nvSpPr>
        <p:spPr>
          <a:xfrm>
            <a:off x="522515" y="5103222"/>
            <a:ext cx="5512526" cy="923330"/>
          </a:xfrm>
          <a:prstGeom prst="rect">
            <a:avLst/>
          </a:prstGeom>
          <a:noFill/>
        </p:spPr>
        <p:txBody>
          <a:bodyPr wrap="square" rtlCol="0">
            <a:spAutoFit/>
          </a:bodyPr>
          <a:lstStyle/>
          <a:p>
            <a:r>
              <a:rPr lang="en-US" dirty="0"/>
              <a:t>This could be due to the fact that in </a:t>
            </a:r>
            <a:r>
              <a:rPr lang="en-US" b="1" dirty="0"/>
              <a:t>July</a:t>
            </a:r>
            <a:r>
              <a:rPr lang="en-US" dirty="0"/>
              <a:t>, more properties located far from the city center were put on sale</a:t>
            </a:r>
          </a:p>
        </p:txBody>
      </p:sp>
    </p:spTree>
    <p:extLst>
      <p:ext uri="{BB962C8B-B14F-4D97-AF65-F5344CB8AC3E}">
        <p14:creationId xmlns:p14="http://schemas.microsoft.com/office/powerpoint/2010/main" val="899489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B463A-4C2D-46E2-AE67-0652AC010B58}"/>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08FB4258-1191-4846-904E-0C6E820B4439}"/>
              </a:ext>
            </a:extLst>
          </p:cNvPr>
          <p:cNvPicPr>
            <a:picLocks noGrp="1" noChangeAspect="1"/>
          </p:cNvPicPr>
          <p:nvPr>
            <p:ph idx="1"/>
          </p:nvPr>
        </p:nvPicPr>
        <p:blipFill>
          <a:blip r:embed="rId2"/>
          <a:stretch>
            <a:fillRect/>
          </a:stretch>
        </p:blipFill>
        <p:spPr>
          <a:xfrm>
            <a:off x="581479" y="530427"/>
            <a:ext cx="11029042" cy="4947289"/>
          </a:xfrm>
          <a:prstGeom prst="rect">
            <a:avLst/>
          </a:prstGeom>
        </p:spPr>
      </p:pic>
    </p:spTree>
    <p:extLst>
      <p:ext uri="{BB962C8B-B14F-4D97-AF65-F5344CB8AC3E}">
        <p14:creationId xmlns:p14="http://schemas.microsoft.com/office/powerpoint/2010/main" val="5083759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87ADA-6781-424E-BF27-55BC303B373F}"/>
              </a:ext>
            </a:extLst>
          </p:cNvPr>
          <p:cNvSpPr>
            <a:spLocks noGrp="1"/>
          </p:cNvSpPr>
          <p:nvPr>
            <p:ph type="title"/>
          </p:nvPr>
        </p:nvSpPr>
        <p:spPr/>
        <p:txBody>
          <a:bodyPr/>
          <a:lstStyle/>
          <a:p>
            <a:r>
              <a:rPr lang="ro-RO" dirty="0"/>
              <a:t>Property analysis</a:t>
            </a:r>
            <a:endParaRPr lang="en-US" dirty="0"/>
          </a:p>
        </p:txBody>
      </p:sp>
      <p:sp>
        <p:nvSpPr>
          <p:cNvPr id="3" name="Content Placeholder 2">
            <a:extLst>
              <a:ext uri="{FF2B5EF4-FFF2-40B4-BE49-F238E27FC236}">
                <a16:creationId xmlns:a16="http://schemas.microsoft.com/office/drawing/2014/main" id="{FD542D00-DAC0-4B65-9AF8-40156003C4D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0770DD3-1FE6-4CD9-B59F-B543B4EF3E11}"/>
              </a:ext>
            </a:extLst>
          </p:cNvPr>
          <p:cNvPicPr>
            <a:picLocks noChangeAspect="1"/>
          </p:cNvPicPr>
          <p:nvPr/>
        </p:nvPicPr>
        <p:blipFill>
          <a:blip r:embed="rId2"/>
          <a:stretch>
            <a:fillRect/>
          </a:stretch>
        </p:blipFill>
        <p:spPr>
          <a:xfrm>
            <a:off x="726141" y="1410494"/>
            <a:ext cx="10420874" cy="5903154"/>
          </a:xfrm>
          <a:prstGeom prst="rect">
            <a:avLst/>
          </a:prstGeom>
        </p:spPr>
      </p:pic>
    </p:spTree>
    <p:extLst>
      <p:ext uri="{BB962C8B-B14F-4D97-AF65-F5344CB8AC3E}">
        <p14:creationId xmlns:p14="http://schemas.microsoft.com/office/powerpoint/2010/main" val="14519630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Property characteristics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827708"/>
            <a:ext cx="5184658" cy="4160528"/>
          </a:xfrm>
          <a:prstGeom prst="rect">
            <a:avLst/>
          </a:prstGeom>
        </p:spPr>
      </p:pic>
      <p:sp>
        <p:nvSpPr>
          <p:cNvPr id="5" name="TextBox 4"/>
          <p:cNvSpPr txBox="1"/>
          <p:nvPr/>
        </p:nvSpPr>
        <p:spPr>
          <a:xfrm>
            <a:off x="748938" y="3332121"/>
            <a:ext cx="4824549" cy="923330"/>
          </a:xfrm>
          <a:prstGeom prst="rect">
            <a:avLst/>
          </a:prstGeom>
          <a:noFill/>
        </p:spPr>
        <p:txBody>
          <a:bodyPr wrap="square" rtlCol="0">
            <a:spAutoFit/>
          </a:bodyPr>
          <a:lstStyle/>
          <a:p>
            <a:r>
              <a:rPr lang="en-US" dirty="0"/>
              <a:t>Typically, the price increases with the number of parking spaces, but an unusual trend appears when there are </a:t>
            </a:r>
            <a:r>
              <a:rPr lang="en-US" b="1" dirty="0"/>
              <a:t>10</a:t>
            </a:r>
            <a:r>
              <a:rPr lang="en-US" dirty="0"/>
              <a:t> parking spaces.</a:t>
            </a:r>
          </a:p>
        </p:txBody>
      </p:sp>
    </p:spTree>
    <p:extLst>
      <p:ext uri="{BB962C8B-B14F-4D97-AF65-F5344CB8AC3E}">
        <p14:creationId xmlns:p14="http://schemas.microsoft.com/office/powerpoint/2010/main" val="3395027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overview</a:t>
            </a:r>
          </a:p>
        </p:txBody>
      </p:sp>
      <p:sp>
        <p:nvSpPr>
          <p:cNvPr id="3" name="Content Placeholder 2"/>
          <p:cNvSpPr>
            <a:spLocks noGrp="1"/>
          </p:cNvSpPr>
          <p:nvPr>
            <p:ph idx="1"/>
          </p:nvPr>
        </p:nvSpPr>
        <p:spPr>
          <a:xfrm>
            <a:off x="838200" y="2548436"/>
            <a:ext cx="5440680" cy="1527175"/>
          </a:xfrm>
        </p:spPr>
        <p:txBody>
          <a:bodyPr>
            <a:normAutofit/>
          </a:bodyPr>
          <a:lstStyle/>
          <a:p>
            <a:pPr marL="0" indent="0">
              <a:buNone/>
            </a:pPr>
            <a:r>
              <a:rPr lang="en-US" sz="2000" dirty="0"/>
              <a:t>The Melbourne housing dataset contains detailed real estate information from Melbourne between January 2016 and December 2017, including attributes like suburb, address, number of rooms, property type, price, sale method, and seller.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6019" y="879860"/>
            <a:ext cx="4810796" cy="5372850"/>
          </a:xfrm>
          <a:prstGeom prst="rect">
            <a:avLst/>
          </a:prstGeom>
        </p:spPr>
      </p:pic>
    </p:spTree>
    <p:extLst>
      <p:ext uri="{BB962C8B-B14F-4D97-AF65-F5344CB8AC3E}">
        <p14:creationId xmlns:p14="http://schemas.microsoft.com/office/powerpoint/2010/main" val="39029164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50679-D65E-4F92-A656-ABBECD75086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ED9B01E-28C7-4460-BC71-559F13CC447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8D46A03-52D9-4395-BB6F-DD5162E39829}"/>
              </a:ext>
            </a:extLst>
          </p:cNvPr>
          <p:cNvPicPr>
            <a:picLocks noChangeAspect="1"/>
          </p:cNvPicPr>
          <p:nvPr/>
        </p:nvPicPr>
        <p:blipFill>
          <a:blip r:embed="rId2"/>
          <a:stretch>
            <a:fillRect/>
          </a:stretch>
        </p:blipFill>
        <p:spPr>
          <a:xfrm>
            <a:off x="313765" y="71476"/>
            <a:ext cx="10881724" cy="6715047"/>
          </a:xfrm>
          <a:prstGeom prst="rect">
            <a:avLst/>
          </a:prstGeom>
        </p:spPr>
      </p:pic>
    </p:spTree>
    <p:extLst>
      <p:ext uri="{BB962C8B-B14F-4D97-AF65-F5344CB8AC3E}">
        <p14:creationId xmlns:p14="http://schemas.microsoft.com/office/powerpoint/2010/main" val="271166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6428A-0897-434A-BC2A-235DAE7DC4B3}"/>
              </a:ext>
            </a:extLst>
          </p:cNvPr>
          <p:cNvSpPr>
            <a:spLocks noGrp="1"/>
          </p:cNvSpPr>
          <p:nvPr>
            <p:ph type="title"/>
          </p:nvPr>
        </p:nvSpPr>
        <p:spPr/>
        <p:txBody>
          <a:bodyPr/>
          <a:lstStyle/>
          <a:p>
            <a:r>
              <a:rPr lang="ro-RO" dirty="0"/>
              <a:t>What influences price increases?</a:t>
            </a:r>
            <a:endParaRPr lang="en-US" dirty="0"/>
          </a:p>
        </p:txBody>
      </p:sp>
      <p:pic>
        <p:nvPicPr>
          <p:cNvPr id="4" name="Content Placeholder 3">
            <a:extLst>
              <a:ext uri="{FF2B5EF4-FFF2-40B4-BE49-F238E27FC236}">
                <a16:creationId xmlns:a16="http://schemas.microsoft.com/office/drawing/2014/main" id="{D3F97D09-AB2C-4BE6-8001-6272DE1AFC59}"/>
              </a:ext>
            </a:extLst>
          </p:cNvPr>
          <p:cNvPicPr>
            <a:picLocks noGrp="1" noChangeAspect="1"/>
          </p:cNvPicPr>
          <p:nvPr>
            <p:ph idx="1"/>
          </p:nvPr>
        </p:nvPicPr>
        <p:blipFill>
          <a:blip r:embed="rId2"/>
          <a:stretch>
            <a:fillRect/>
          </a:stretch>
        </p:blipFill>
        <p:spPr>
          <a:xfrm>
            <a:off x="1057835" y="1592251"/>
            <a:ext cx="6044584" cy="4728147"/>
          </a:xfrm>
          <a:prstGeom prst="rect">
            <a:avLst/>
          </a:prstGeom>
        </p:spPr>
      </p:pic>
    </p:spTree>
    <p:extLst>
      <p:ext uri="{BB962C8B-B14F-4D97-AF65-F5344CB8AC3E}">
        <p14:creationId xmlns:p14="http://schemas.microsoft.com/office/powerpoint/2010/main" val="14638852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36A41-FB9B-477C-8044-F1EE60924457}"/>
              </a:ext>
            </a:extLst>
          </p:cNvPr>
          <p:cNvSpPr>
            <a:spLocks noGrp="1"/>
          </p:cNvSpPr>
          <p:nvPr>
            <p:ph type="title"/>
          </p:nvPr>
        </p:nvSpPr>
        <p:spPr/>
        <p:txBody>
          <a:bodyPr/>
          <a:lstStyle/>
          <a:p>
            <a:endParaRPr lang="en-US"/>
          </a:p>
        </p:txBody>
      </p:sp>
      <p:sp>
        <p:nvSpPr>
          <p:cNvPr id="6" name="Content Placeholder 5">
            <a:extLst>
              <a:ext uri="{FF2B5EF4-FFF2-40B4-BE49-F238E27FC236}">
                <a16:creationId xmlns:a16="http://schemas.microsoft.com/office/drawing/2014/main" id="{CFDA1A2B-D148-4562-A157-5F29EBEFC3DB}"/>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BA261D68-41B6-42E5-9093-B964CE12CF21}"/>
              </a:ext>
            </a:extLst>
          </p:cNvPr>
          <p:cNvPicPr>
            <a:picLocks noChangeAspect="1"/>
          </p:cNvPicPr>
          <p:nvPr/>
        </p:nvPicPr>
        <p:blipFill>
          <a:blip r:embed="rId2"/>
          <a:stretch>
            <a:fillRect/>
          </a:stretch>
        </p:blipFill>
        <p:spPr>
          <a:xfrm>
            <a:off x="838200" y="460860"/>
            <a:ext cx="6522487" cy="5222511"/>
          </a:xfrm>
          <a:prstGeom prst="rect">
            <a:avLst/>
          </a:prstGeom>
        </p:spPr>
      </p:pic>
    </p:spTree>
    <p:extLst>
      <p:ext uri="{BB962C8B-B14F-4D97-AF65-F5344CB8AC3E}">
        <p14:creationId xmlns:p14="http://schemas.microsoft.com/office/powerpoint/2010/main" val="40436215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Seller analysis</a:t>
            </a:r>
          </a:p>
        </p:txBody>
      </p:sp>
      <p:sp>
        <p:nvSpPr>
          <p:cNvPr id="7" name="TextBox 6"/>
          <p:cNvSpPr txBox="1"/>
          <p:nvPr/>
        </p:nvSpPr>
        <p:spPr>
          <a:xfrm>
            <a:off x="8804366" y="1463040"/>
            <a:ext cx="3161211" cy="3831771"/>
          </a:xfrm>
          <a:prstGeom prst="rect">
            <a:avLst/>
          </a:prstGeom>
          <a:noFill/>
        </p:spPr>
        <p:txBody>
          <a:bodyPr wrap="square" rtlCol="0">
            <a:spAutoFit/>
          </a:bodyPr>
          <a:lstStyle/>
          <a:p>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800" y="1690688"/>
            <a:ext cx="5852172" cy="4160528"/>
          </a:xfrm>
          <a:prstGeom prst="rect">
            <a:avLst/>
          </a:prstGeom>
        </p:spPr>
      </p:pic>
      <p:sp>
        <p:nvSpPr>
          <p:cNvPr id="10" name="TextBox 9"/>
          <p:cNvSpPr txBox="1"/>
          <p:nvPr/>
        </p:nvSpPr>
        <p:spPr>
          <a:xfrm>
            <a:off x="7332617" y="3447786"/>
            <a:ext cx="4362994" cy="707886"/>
          </a:xfrm>
          <a:prstGeom prst="rect">
            <a:avLst/>
          </a:prstGeom>
          <a:noFill/>
        </p:spPr>
        <p:txBody>
          <a:bodyPr wrap="square" rtlCol="0">
            <a:spAutoFit/>
          </a:bodyPr>
          <a:lstStyle/>
          <a:p>
            <a:r>
              <a:rPr lang="en-US" sz="2000" dirty="0"/>
              <a:t>Top 10 sellers make most of their money from </a:t>
            </a:r>
            <a:r>
              <a:rPr lang="en-US" sz="2000" b="1" dirty="0"/>
              <a:t>house</a:t>
            </a:r>
            <a:r>
              <a:rPr lang="en-US" sz="2000" dirty="0"/>
              <a:t> selling</a:t>
            </a:r>
          </a:p>
        </p:txBody>
      </p:sp>
    </p:spTree>
    <p:extLst>
      <p:ext uri="{BB962C8B-B14F-4D97-AF65-F5344CB8AC3E}">
        <p14:creationId xmlns:p14="http://schemas.microsoft.com/office/powerpoint/2010/main" val="596643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D220D-B5A2-4725-A247-3C28528ED58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CC77DCA-CFCF-4C1E-9431-669871BC1112}"/>
              </a:ext>
            </a:extLst>
          </p:cNvPr>
          <p:cNvPicPr>
            <a:picLocks noGrp="1" noChangeAspect="1"/>
          </p:cNvPicPr>
          <p:nvPr>
            <p:ph idx="1"/>
          </p:nvPr>
        </p:nvPicPr>
        <p:blipFill>
          <a:blip r:embed="rId2"/>
          <a:stretch>
            <a:fillRect/>
          </a:stretch>
        </p:blipFill>
        <p:spPr>
          <a:xfrm>
            <a:off x="838200" y="365125"/>
            <a:ext cx="8403748" cy="5068084"/>
          </a:xfrm>
          <a:prstGeom prst="rect">
            <a:avLst/>
          </a:prstGeom>
        </p:spPr>
      </p:pic>
    </p:spTree>
    <p:extLst>
      <p:ext uri="{BB962C8B-B14F-4D97-AF65-F5344CB8AC3E}">
        <p14:creationId xmlns:p14="http://schemas.microsoft.com/office/powerpoint/2010/main" val="31428490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8F222-8338-487B-A371-4AED66CD01EC}"/>
              </a:ext>
            </a:extLst>
          </p:cNvPr>
          <p:cNvSpPr>
            <a:spLocks noGrp="1"/>
          </p:cNvSpPr>
          <p:nvPr>
            <p:ph type="title"/>
          </p:nvPr>
        </p:nvSpPr>
        <p:spPr/>
        <p:txBody>
          <a:bodyPr/>
          <a:lstStyle/>
          <a:p>
            <a:r>
              <a:rPr lang="ro-RO" dirty="0"/>
              <a:t>Barry, the top seller</a:t>
            </a:r>
            <a:endParaRPr lang="en-US" dirty="0"/>
          </a:p>
        </p:txBody>
      </p:sp>
      <p:sp>
        <p:nvSpPr>
          <p:cNvPr id="3" name="Content Placeholder 2">
            <a:extLst>
              <a:ext uri="{FF2B5EF4-FFF2-40B4-BE49-F238E27FC236}">
                <a16:creationId xmlns:a16="http://schemas.microsoft.com/office/drawing/2014/main" id="{5F71EB85-0A3C-4536-AB8F-17F25EEC3C7F}"/>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EFF08A8E-609F-4C52-9878-18ABD0388222}"/>
              </a:ext>
            </a:extLst>
          </p:cNvPr>
          <p:cNvPicPr>
            <a:picLocks noChangeAspect="1"/>
          </p:cNvPicPr>
          <p:nvPr/>
        </p:nvPicPr>
        <p:blipFill>
          <a:blip r:embed="rId2"/>
          <a:stretch>
            <a:fillRect/>
          </a:stretch>
        </p:blipFill>
        <p:spPr>
          <a:xfrm>
            <a:off x="914400" y="1484768"/>
            <a:ext cx="8042890" cy="5033051"/>
          </a:xfrm>
          <a:prstGeom prst="rect">
            <a:avLst/>
          </a:prstGeom>
        </p:spPr>
      </p:pic>
    </p:spTree>
    <p:extLst>
      <p:ext uri="{BB962C8B-B14F-4D97-AF65-F5344CB8AC3E}">
        <p14:creationId xmlns:p14="http://schemas.microsoft.com/office/powerpoint/2010/main" val="3047312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Misleading charts</a:t>
            </a:r>
            <a:endParaRPr lang="en-US" dirty="0"/>
          </a:p>
        </p:txBody>
      </p:sp>
      <p:pic>
        <p:nvPicPr>
          <p:cNvPr id="4" name="Content Placeholder 3">
            <a:extLst>
              <a:ext uri="{FF2B5EF4-FFF2-40B4-BE49-F238E27FC236}">
                <a16:creationId xmlns:a16="http://schemas.microsoft.com/office/drawing/2014/main" id="{7032A9AA-6A9F-4E59-B862-66A29D62BC33}"/>
              </a:ext>
            </a:extLst>
          </p:cNvPr>
          <p:cNvPicPr>
            <a:picLocks noGrp="1" noChangeAspect="1"/>
          </p:cNvPicPr>
          <p:nvPr>
            <p:ph idx="1"/>
          </p:nvPr>
        </p:nvPicPr>
        <p:blipFill>
          <a:blip r:embed="rId2"/>
          <a:stretch>
            <a:fillRect/>
          </a:stretch>
        </p:blipFill>
        <p:spPr>
          <a:xfrm>
            <a:off x="997770" y="1315592"/>
            <a:ext cx="7877289" cy="4942053"/>
          </a:xfrm>
          <a:prstGeom prst="rect">
            <a:avLst/>
          </a:prstGeom>
        </p:spPr>
      </p:pic>
    </p:spTree>
    <p:extLst>
      <p:ext uri="{BB962C8B-B14F-4D97-AF65-F5344CB8AC3E}">
        <p14:creationId xmlns:p14="http://schemas.microsoft.com/office/powerpoint/2010/main" val="6825696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07E35-B7AF-4BFC-94C3-CD50D3D9418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96A74D4-9E09-492B-AC72-17C7274218A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94924EF-1EF2-41E1-B1B4-3774B5A0F424}"/>
              </a:ext>
            </a:extLst>
          </p:cNvPr>
          <p:cNvPicPr>
            <a:picLocks noChangeAspect="1"/>
          </p:cNvPicPr>
          <p:nvPr/>
        </p:nvPicPr>
        <p:blipFill>
          <a:blip r:embed="rId2"/>
          <a:stretch>
            <a:fillRect/>
          </a:stretch>
        </p:blipFill>
        <p:spPr>
          <a:xfrm>
            <a:off x="175386" y="161469"/>
            <a:ext cx="11841227" cy="6535062"/>
          </a:xfrm>
          <a:prstGeom prst="rect">
            <a:avLst/>
          </a:prstGeom>
        </p:spPr>
      </p:pic>
    </p:spTree>
    <p:extLst>
      <p:ext uri="{BB962C8B-B14F-4D97-AF65-F5344CB8AC3E}">
        <p14:creationId xmlns:p14="http://schemas.microsoft.com/office/powerpoint/2010/main" val="1939344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52333" y="223611"/>
            <a:ext cx="4443998" cy="348624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492" y="2908171"/>
            <a:ext cx="4715697" cy="3699383"/>
          </a:xfrm>
          <a:prstGeom prst="rect">
            <a:avLst/>
          </a:prstGeom>
        </p:spPr>
      </p:pic>
      <p:sp>
        <p:nvSpPr>
          <p:cNvPr id="6" name="TextBox 5"/>
          <p:cNvSpPr txBox="1"/>
          <p:nvPr/>
        </p:nvSpPr>
        <p:spPr>
          <a:xfrm>
            <a:off x="487680" y="1169675"/>
            <a:ext cx="5416731" cy="1477328"/>
          </a:xfrm>
          <a:prstGeom prst="rect">
            <a:avLst/>
          </a:prstGeom>
          <a:noFill/>
        </p:spPr>
        <p:txBody>
          <a:bodyPr wrap="square" rtlCol="0">
            <a:spAutoFit/>
          </a:bodyPr>
          <a:lstStyle/>
          <a:p>
            <a:pPr algn="ctr"/>
            <a:r>
              <a:rPr lang="en-US" sz="3600" dirty="0"/>
              <a:t>Average Price</a:t>
            </a:r>
          </a:p>
          <a:p>
            <a:pPr algn="ctr"/>
            <a:r>
              <a:rPr lang="en-US" sz="3600" dirty="0"/>
              <a:t>1M$</a:t>
            </a:r>
          </a:p>
          <a:p>
            <a:endParaRPr lang="en-US" dirty="0"/>
          </a:p>
        </p:txBody>
      </p:sp>
      <p:sp>
        <p:nvSpPr>
          <p:cNvPr id="8" name="TextBox 7"/>
          <p:cNvSpPr txBox="1"/>
          <p:nvPr/>
        </p:nvSpPr>
        <p:spPr>
          <a:xfrm>
            <a:off x="5795554" y="4210487"/>
            <a:ext cx="5416731" cy="1200329"/>
          </a:xfrm>
          <a:prstGeom prst="rect">
            <a:avLst/>
          </a:prstGeom>
          <a:noFill/>
        </p:spPr>
        <p:txBody>
          <a:bodyPr wrap="square" rtlCol="0">
            <a:spAutoFit/>
          </a:bodyPr>
          <a:lstStyle/>
          <a:p>
            <a:pPr algn="ctr"/>
            <a:r>
              <a:rPr lang="en-US" sz="3600" dirty="0"/>
              <a:t>Average Building Size</a:t>
            </a:r>
          </a:p>
          <a:p>
            <a:pPr algn="ctr"/>
            <a:r>
              <a:rPr lang="en-US" sz="3600" dirty="0"/>
              <a:t>141</a:t>
            </a:r>
            <a:r>
              <a:rPr lang="en-US" sz="2800" b="1" dirty="0"/>
              <a:t>m²</a:t>
            </a:r>
            <a:endParaRPr lang="en-US" sz="2800" dirty="0"/>
          </a:p>
        </p:txBody>
      </p:sp>
    </p:spTree>
    <p:extLst>
      <p:ext uri="{BB962C8B-B14F-4D97-AF65-F5344CB8AC3E}">
        <p14:creationId xmlns:p14="http://schemas.microsoft.com/office/powerpoint/2010/main" val="2036669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970" y="217711"/>
            <a:ext cx="7255561" cy="6156965"/>
          </a:xfrm>
          <a:prstGeom prst="rect">
            <a:avLst/>
          </a:prstGeom>
        </p:spPr>
      </p:pic>
      <p:sp>
        <p:nvSpPr>
          <p:cNvPr id="6" name="Content Placeholder 2"/>
          <p:cNvSpPr>
            <a:spLocks noGrp="1"/>
          </p:cNvSpPr>
          <p:nvPr>
            <p:ph idx="1"/>
          </p:nvPr>
        </p:nvSpPr>
        <p:spPr>
          <a:xfrm>
            <a:off x="7564491" y="2278470"/>
            <a:ext cx="4488172" cy="1727472"/>
          </a:xfrm>
        </p:spPr>
        <p:txBody>
          <a:bodyPr>
            <a:normAutofit/>
          </a:bodyPr>
          <a:lstStyle/>
          <a:p>
            <a:pPr marL="0" indent="0">
              <a:buNone/>
            </a:pPr>
            <a:r>
              <a:rPr lang="en-US" sz="2000" dirty="0"/>
              <a:t>Moderate positive correlation between </a:t>
            </a:r>
            <a:r>
              <a:rPr lang="en-US" sz="2000" b="1" dirty="0"/>
              <a:t>Price</a:t>
            </a:r>
            <a:r>
              <a:rPr lang="en-US" sz="2000" dirty="0"/>
              <a:t> and </a:t>
            </a:r>
            <a:r>
              <a:rPr lang="en-US" sz="2000" b="1" dirty="0" err="1"/>
              <a:t>BuildingArea</a:t>
            </a:r>
            <a:r>
              <a:rPr lang="en-US" sz="2000" dirty="0"/>
              <a:t> &amp; Number of </a:t>
            </a:r>
            <a:r>
              <a:rPr lang="en-US" sz="2000" b="1" dirty="0"/>
              <a:t>rooms</a:t>
            </a:r>
            <a:r>
              <a:rPr lang="en-US" sz="2000" dirty="0"/>
              <a:t>.</a:t>
            </a:r>
          </a:p>
          <a:p>
            <a:pPr marL="0" indent="0">
              <a:buNone/>
            </a:pPr>
            <a:r>
              <a:rPr lang="en-US" sz="2000" dirty="0"/>
              <a:t>Weak negative correlation between </a:t>
            </a:r>
            <a:r>
              <a:rPr lang="en-US" sz="2000" b="1" dirty="0"/>
              <a:t>Price</a:t>
            </a:r>
            <a:r>
              <a:rPr lang="en-US" sz="2000" dirty="0"/>
              <a:t> and </a:t>
            </a:r>
            <a:r>
              <a:rPr lang="en-US" sz="2000" b="1" dirty="0" err="1"/>
              <a:t>YearBuilt</a:t>
            </a:r>
            <a:r>
              <a:rPr lang="en-US" sz="2000" dirty="0"/>
              <a:t> &amp; </a:t>
            </a:r>
            <a:r>
              <a:rPr lang="en-US" sz="2000" b="1" dirty="0"/>
              <a:t>Distance</a:t>
            </a:r>
          </a:p>
        </p:txBody>
      </p:sp>
    </p:spTree>
    <p:extLst>
      <p:ext uri="{BB962C8B-B14F-4D97-AF65-F5344CB8AC3E}">
        <p14:creationId xmlns:p14="http://schemas.microsoft.com/office/powerpoint/2010/main" val="1784055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Geographic analysis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1662" y="939070"/>
            <a:ext cx="5401429" cy="5258534"/>
          </a:xfrm>
          <a:prstGeom prst="rect">
            <a:avLst/>
          </a:prstGeom>
        </p:spPr>
      </p:pic>
      <p:sp>
        <p:nvSpPr>
          <p:cNvPr id="5" name="TextBox 4"/>
          <p:cNvSpPr txBox="1"/>
          <p:nvPr/>
        </p:nvSpPr>
        <p:spPr>
          <a:xfrm>
            <a:off x="635725" y="3353825"/>
            <a:ext cx="5233852" cy="707886"/>
          </a:xfrm>
          <a:prstGeom prst="rect">
            <a:avLst/>
          </a:prstGeom>
          <a:noFill/>
        </p:spPr>
        <p:txBody>
          <a:bodyPr wrap="square" rtlCol="0">
            <a:spAutoFit/>
          </a:bodyPr>
          <a:lstStyle/>
          <a:p>
            <a:r>
              <a:rPr lang="en-US" sz="2000" dirty="0"/>
              <a:t>Properties are divided in </a:t>
            </a:r>
            <a:r>
              <a:rPr lang="en-US" sz="2000" b="1" dirty="0"/>
              <a:t>regions</a:t>
            </a:r>
            <a:r>
              <a:rPr lang="en-US" sz="2000" dirty="0"/>
              <a:t>, </a:t>
            </a:r>
            <a:r>
              <a:rPr lang="en-US" sz="2000" b="1" dirty="0"/>
              <a:t>suburbs</a:t>
            </a:r>
            <a:r>
              <a:rPr lang="en-US" sz="2000" dirty="0"/>
              <a:t>, and </a:t>
            </a:r>
            <a:r>
              <a:rPr lang="en-US" sz="2000" b="1" dirty="0"/>
              <a:t>streets</a:t>
            </a:r>
          </a:p>
        </p:txBody>
      </p:sp>
    </p:spTree>
    <p:extLst>
      <p:ext uri="{BB962C8B-B14F-4D97-AF65-F5344CB8AC3E}">
        <p14:creationId xmlns:p14="http://schemas.microsoft.com/office/powerpoint/2010/main" val="38206158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D537B-9ED5-4CE5-833D-D7089A2A61A7}"/>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C7D5BBFB-FBFA-4AA4-874C-52F156B2477B}"/>
              </a:ext>
            </a:extLst>
          </p:cNvPr>
          <p:cNvPicPr>
            <a:picLocks noGrp="1" noChangeAspect="1"/>
          </p:cNvPicPr>
          <p:nvPr>
            <p:ph idx="1"/>
          </p:nvPr>
        </p:nvPicPr>
        <p:blipFill>
          <a:blip r:embed="rId2"/>
          <a:stretch>
            <a:fillRect/>
          </a:stretch>
        </p:blipFill>
        <p:spPr>
          <a:xfrm>
            <a:off x="838201" y="248080"/>
            <a:ext cx="10394576" cy="6529410"/>
          </a:xfrm>
          <a:prstGeom prst="rect">
            <a:avLst/>
          </a:prstGeom>
        </p:spPr>
      </p:pic>
    </p:spTree>
    <p:extLst>
      <p:ext uri="{BB962C8B-B14F-4D97-AF65-F5344CB8AC3E}">
        <p14:creationId xmlns:p14="http://schemas.microsoft.com/office/powerpoint/2010/main" val="3490600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A3624-2DE8-4418-AA5F-4A751AF558E4}"/>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7FD88C82-3679-4AB0-A973-25E669E1005D}"/>
              </a:ext>
            </a:extLst>
          </p:cNvPr>
          <p:cNvPicPr>
            <a:picLocks noGrp="1" noChangeAspect="1"/>
          </p:cNvPicPr>
          <p:nvPr>
            <p:ph idx="1"/>
          </p:nvPr>
        </p:nvPicPr>
        <p:blipFill>
          <a:blip r:embed="rId2"/>
          <a:stretch>
            <a:fillRect/>
          </a:stretch>
        </p:blipFill>
        <p:spPr>
          <a:xfrm>
            <a:off x="838200" y="1927426"/>
            <a:ext cx="3886742" cy="3143689"/>
          </a:xfrm>
          <a:prstGeom prst="rect">
            <a:avLst/>
          </a:prstGeom>
        </p:spPr>
      </p:pic>
      <p:pic>
        <p:nvPicPr>
          <p:cNvPr id="5" name="Picture 4">
            <a:extLst>
              <a:ext uri="{FF2B5EF4-FFF2-40B4-BE49-F238E27FC236}">
                <a16:creationId xmlns:a16="http://schemas.microsoft.com/office/drawing/2014/main" id="{CF7D8D21-52EF-47F2-A8A6-B4F2F624EFF4}"/>
              </a:ext>
            </a:extLst>
          </p:cNvPr>
          <p:cNvPicPr>
            <a:picLocks noChangeAspect="1"/>
          </p:cNvPicPr>
          <p:nvPr/>
        </p:nvPicPr>
        <p:blipFill>
          <a:blip r:embed="rId3"/>
          <a:stretch>
            <a:fillRect/>
          </a:stretch>
        </p:blipFill>
        <p:spPr>
          <a:xfrm>
            <a:off x="6592443" y="1927426"/>
            <a:ext cx="3686689" cy="3286584"/>
          </a:xfrm>
          <a:prstGeom prst="rect">
            <a:avLst/>
          </a:prstGeom>
        </p:spPr>
      </p:pic>
    </p:spTree>
    <p:extLst>
      <p:ext uri="{BB962C8B-B14F-4D97-AF65-F5344CB8AC3E}">
        <p14:creationId xmlns:p14="http://schemas.microsoft.com/office/powerpoint/2010/main" val="887904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9D1C6-CC9D-4D59-B13D-EFC08DF11420}"/>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6719B29-FDC1-4149-8811-42F0C71E0581}"/>
              </a:ext>
            </a:extLst>
          </p:cNvPr>
          <p:cNvPicPr>
            <a:picLocks noGrp="1" noChangeAspect="1"/>
          </p:cNvPicPr>
          <p:nvPr>
            <p:ph idx="1"/>
          </p:nvPr>
        </p:nvPicPr>
        <p:blipFill>
          <a:blip r:embed="rId2"/>
          <a:stretch>
            <a:fillRect/>
          </a:stretch>
        </p:blipFill>
        <p:spPr>
          <a:xfrm>
            <a:off x="438929" y="148523"/>
            <a:ext cx="11026930" cy="6195994"/>
          </a:xfrm>
          <a:prstGeom prst="rect">
            <a:avLst/>
          </a:prstGeom>
        </p:spPr>
      </p:pic>
    </p:spTree>
    <p:extLst>
      <p:ext uri="{BB962C8B-B14F-4D97-AF65-F5344CB8AC3E}">
        <p14:creationId xmlns:p14="http://schemas.microsoft.com/office/powerpoint/2010/main" val="2849834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D6F0E-A2C0-4FAD-A973-B42D9C59AFE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6CE5189-AE19-41A4-8AC3-76E839CC76F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01EC821-741B-4E29-B3BC-FCE64A533BDF}"/>
              </a:ext>
            </a:extLst>
          </p:cNvPr>
          <p:cNvPicPr>
            <a:picLocks noChangeAspect="1"/>
          </p:cNvPicPr>
          <p:nvPr/>
        </p:nvPicPr>
        <p:blipFill>
          <a:blip r:embed="rId2"/>
          <a:stretch>
            <a:fillRect/>
          </a:stretch>
        </p:blipFill>
        <p:spPr>
          <a:xfrm>
            <a:off x="0" y="43894"/>
            <a:ext cx="12192000" cy="6770212"/>
          </a:xfrm>
          <a:prstGeom prst="rect">
            <a:avLst/>
          </a:prstGeom>
        </p:spPr>
      </p:pic>
    </p:spTree>
    <p:extLst>
      <p:ext uri="{BB962C8B-B14F-4D97-AF65-F5344CB8AC3E}">
        <p14:creationId xmlns:p14="http://schemas.microsoft.com/office/powerpoint/2010/main" val="3670422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TotalTime>
  <Words>261</Words>
  <Application>Microsoft Office PowerPoint</Application>
  <PresentationFormat>Widescreen</PresentationFormat>
  <Paragraphs>28</Paragraphs>
  <Slides>27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Melbourne Housing </vt:lpstr>
      <vt:lpstr>Dataset overview</vt:lpstr>
      <vt:lpstr>PowerPoint Presentation</vt:lpstr>
      <vt:lpstr>PowerPoint Presentation</vt:lpstr>
      <vt:lpstr>Geographic analysis</vt:lpstr>
      <vt:lpstr>PowerPoint Presentation</vt:lpstr>
      <vt:lpstr>PowerPoint Presentation</vt:lpstr>
      <vt:lpstr>PowerPoint Presentation</vt:lpstr>
      <vt:lpstr>PowerPoint Presentation</vt:lpstr>
      <vt:lpstr>PowerPoint Presentation</vt:lpstr>
      <vt:lpstr>PowerPoint Presentation</vt:lpstr>
      <vt:lpstr>Temporal analysis</vt:lpstr>
      <vt:lpstr>PowerPoint Presentation</vt:lpstr>
      <vt:lpstr>Temporal analysis</vt:lpstr>
      <vt:lpstr>PowerPoint Presentation</vt:lpstr>
      <vt:lpstr>PowerPoint Presentation</vt:lpstr>
      <vt:lpstr>PowerPoint Presentation</vt:lpstr>
      <vt:lpstr>Property analysis</vt:lpstr>
      <vt:lpstr>Property characteristics</vt:lpstr>
      <vt:lpstr>PowerPoint Presentation</vt:lpstr>
      <vt:lpstr>What influences price increases?</vt:lpstr>
      <vt:lpstr>PowerPoint Presentation</vt:lpstr>
      <vt:lpstr>Seller analysis</vt:lpstr>
      <vt:lpstr>PowerPoint Presentation</vt:lpstr>
      <vt:lpstr>Barry, the top seller</vt:lpstr>
      <vt:lpstr>Misleading charts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Melbourne Housing</dc:title>
  <dc:creator>STEFAN NEGULESCU</dc:creator>
  <cp:lastModifiedBy>Tudor Marginean</cp:lastModifiedBy>
  <cp:revision>11</cp:revision>
  <dcterms:created xsi:type="dcterms:W3CDTF">2024-05-24T21:32:56Z</dcterms:created>
  <dcterms:modified xsi:type="dcterms:W3CDTF">2024-05-25T03:51:00Z</dcterms:modified>
</cp:coreProperties>
</file>